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61" r:id="rId7"/>
    <p:sldId id="262" r:id="rId8"/>
    <p:sldId id="289" r:id="rId9"/>
    <p:sldId id="264" r:id="rId10"/>
    <p:sldId id="258" r:id="rId11"/>
    <p:sldId id="278" r:id="rId12"/>
    <p:sldId id="266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76" d="100"/>
          <a:sy n="76" d="100"/>
        </p:scale>
        <p:origin x="544" y="5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6813"/>
            <a:ext cx="8475407" cy="404105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ea typeface="+mj-lt"/>
                <a:cs typeface="+mj-lt"/>
              </a:rPr>
              <a:t>MSc in Artificial Intelligence and Machine Learning</a:t>
            </a:r>
            <a:br>
              <a:rPr lang="en-US" sz="2000" b="0" dirty="0">
                <a:ea typeface="+mj-lt"/>
                <a:cs typeface="+mj-lt"/>
              </a:rPr>
            </a:br>
            <a:br>
              <a:rPr lang="en-US" sz="2000" b="1" dirty="0">
                <a:ea typeface="+mj-lt"/>
                <a:cs typeface="+mj-lt"/>
              </a:rPr>
            </a:br>
            <a:r>
              <a:rPr lang="en-US" sz="2000" b="1" u="sng" dirty="0">
                <a:solidFill>
                  <a:srgbClr val="5A5A5A"/>
                </a:solidFill>
                <a:ea typeface="+mj-lt"/>
                <a:cs typeface="+mj-lt"/>
              </a:rPr>
              <a:t>CS6271 - Evolutionary Algorithms and Humanoid Robotics 2024</a:t>
            </a:r>
            <a:br>
              <a:rPr lang="en-US" sz="2000" b="0" dirty="0">
                <a:solidFill>
                  <a:srgbClr val="5A5A5A"/>
                </a:solidFill>
                <a:ea typeface="+mj-lt"/>
                <a:cs typeface="+mj-lt"/>
              </a:rPr>
            </a:br>
            <a:br>
              <a:rPr lang="en-US" sz="2000" b="1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Final Project</a:t>
            </a:r>
            <a:br>
              <a:rPr lang="en-US" sz="2800" b="1" dirty="0">
                <a:ea typeface="+mj-lt"/>
                <a:cs typeface="+mj-lt"/>
              </a:rPr>
            </a:br>
            <a:br>
              <a:rPr lang="en-US" sz="2800" b="1" dirty="0">
                <a:ea typeface="+mj-lt"/>
                <a:cs typeface="+mj-lt"/>
              </a:rPr>
            </a:br>
            <a:br>
              <a:rPr lang="en-US" sz="2800" b="1" dirty="0">
                <a:ea typeface="+mj-lt"/>
                <a:cs typeface="+mj-lt"/>
              </a:rPr>
            </a:b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4925961"/>
            <a:ext cx="8072284" cy="141584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Module leader: Conor Ryan</a:t>
            </a:r>
          </a:p>
          <a:p>
            <a:r>
              <a:rPr lang="en-US" sz="2000" dirty="0"/>
              <a:t>Developers: </a:t>
            </a:r>
          </a:p>
          <a:p>
            <a:r>
              <a:rPr lang="en-US" sz="2000" dirty="0"/>
              <a:t>Rishi Vardhan Kankanala - 24141739</a:t>
            </a:r>
          </a:p>
          <a:p>
            <a:r>
              <a:rPr lang="en-US" sz="2000" dirty="0"/>
              <a:t>Kedhar Eashwar Seetammagari - 24165409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03A3A-6473-8385-D775-990F79A6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407" y="1087441"/>
            <a:ext cx="2872573" cy="1291965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accent1">
                <a:lumMod val="90000"/>
              </a:schemeClr>
            </a:bgClr>
          </a:patt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4F3FD-EB21-F34A-E733-AB4735AFFD6F}"/>
              </a:ext>
            </a:extLst>
          </p:cNvPr>
          <p:cNvSpPr txBox="1"/>
          <p:nvPr/>
        </p:nvSpPr>
        <p:spPr>
          <a:xfrm rot="10800000" flipV="1">
            <a:off x="-1061264" y="3433138"/>
            <a:ext cx="12958917" cy="59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DIABETES PREDICTION USING GENETIC PROGRAMMING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5D8077-9377-60BD-F62F-427509A29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62"/>
    </mc:Choice>
    <mc:Fallback>
      <p:transition spd="slow" advTm="3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5CAB-2A1F-0419-498E-FDA08B06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253682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74A50-7E71-13B9-EF35-C89457661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30310" y="3017044"/>
            <a:ext cx="7131380" cy="823912"/>
          </a:xfrm>
        </p:spPr>
        <p:txBody>
          <a:bodyPr/>
          <a:lstStyle/>
          <a:p>
            <a:r>
              <a:rPr lang="en-IN" b="1" dirty="0"/>
              <a:t>Rishivardhan Kankanala – 24141739</a:t>
            </a:r>
          </a:p>
          <a:p>
            <a:r>
              <a:rPr lang="en-IN" b="1" dirty="0"/>
              <a:t>Kedhar Eashwar seetammagari - 24165409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A302C7-8476-1232-96B1-B84F1FCB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5B937-AA28-55B1-C810-4035860E9CBA}"/>
              </a:ext>
            </a:extLst>
          </p:cNvPr>
          <p:cNvSpPr txBox="1"/>
          <p:nvPr/>
        </p:nvSpPr>
        <p:spPr>
          <a:xfrm>
            <a:off x="5624051" y="5171767"/>
            <a:ext cx="2340077" cy="38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5BB9EF-563C-8987-897C-4246EE1F8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3"/>
    </mc:Choice>
    <mc:Fallback>
      <p:transition spd="slow" advTm="1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87" y="136525"/>
            <a:ext cx="9540978" cy="149060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F0F50FC-6B88-B299-AE24-E9CFB6BCD4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7838" y="1521773"/>
            <a:ext cx="1002747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Develop a genetic programming (GP) model to predict diabetes likelihood based on health attributes.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Significance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Early detection improves patient outcomes.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Approach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GP, as an evolutionary algorithm, finds complex non-linear patterns by evolving computer programs.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Method Summary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Used a simplified diabetes dataset, applied preprocessing, and trained the model through multiple generations using crossover and mutation.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332719-EBDC-CD55-7089-DF6A82AB1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70"/>
    </mc:Choice>
    <mc:Fallback>
      <p:transition spd="slow" advTm="6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1480C02-E5E6-786D-BB1C-F25219DC04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87" y="1002889"/>
            <a:ext cx="9540978" cy="6242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EXPLORATION</a:t>
            </a: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6AA3E2-6495-545B-97B7-E1E22FD47C5E}"/>
              </a:ext>
            </a:extLst>
          </p:cNvPr>
          <p:cNvSpPr txBox="1"/>
          <p:nvPr/>
        </p:nvSpPr>
        <p:spPr>
          <a:xfrm>
            <a:off x="1146687" y="1779639"/>
            <a:ext cx="995393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Dataset</a:t>
            </a:r>
            <a:r>
              <a:rPr lang="en-IN" sz="2800" dirty="0"/>
              <a:t>: Simplified diabetes dataset with health and demographic features.</a:t>
            </a:r>
          </a:p>
          <a:p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Split</a:t>
            </a:r>
            <a:r>
              <a:rPr lang="en-IN" sz="2800" dirty="0"/>
              <a:t>: Training ("train.csv") and test ("test.csv") datasets.</a:t>
            </a:r>
          </a:p>
          <a:p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Features</a:t>
            </a:r>
            <a:r>
              <a:rPr lang="en-IN" sz="2800" dirty="0"/>
              <a:t>: Binary (e.g., high blood pressure, physical activity) and continuous (e.g., BMI, age).</a:t>
            </a:r>
          </a:p>
          <a:p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Goal</a:t>
            </a:r>
            <a:r>
              <a:rPr lang="en-IN" sz="2800" dirty="0"/>
              <a:t>: Build a model that generalizes well to new data.</a:t>
            </a:r>
          </a:p>
          <a:p>
            <a:endParaRPr lang="en-IN" sz="3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5CAAA6-D0F3-1F0F-1E78-3824046A3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19"/>
    </mc:Choice>
    <mc:Fallback>
      <p:transition spd="slow" advTm="7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5742667-AF9A-521B-9A1B-C021F85A09B5}"/>
              </a:ext>
            </a:extLst>
          </p:cNvPr>
          <p:cNvSpPr txBox="1"/>
          <p:nvPr/>
        </p:nvSpPr>
        <p:spPr>
          <a:xfrm>
            <a:off x="1090863" y="737936"/>
            <a:ext cx="832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PREPROCESSING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097D4C-8BA5-DF9D-F76C-38324059484F}"/>
              </a:ext>
            </a:extLst>
          </p:cNvPr>
          <p:cNvSpPr txBox="1"/>
          <p:nvPr/>
        </p:nvSpPr>
        <p:spPr>
          <a:xfrm>
            <a:off x="1090863" y="1732547"/>
            <a:ext cx="105557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Techniques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Correlation Analysis: Identified features with correlation &gt; 0.8 for removal.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Mutual Information: Ranked features by their importance.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Forest: Confirmed key features for predictive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Dropped Features: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"CholCheck," "AnyHealthcare," "NoDocbcCost,"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Preprocessing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Binary Features: Encoded as integers.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Continuous Features: Standardized with StandardScaler.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Categorical Features: Encoded using OneHotEncoder.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ColumnTransformer: Applied all preprocessing steps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40C651-D3FD-E474-EF67-30BD740D0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48"/>
    </mc:Choice>
    <mc:Fallback>
      <p:transition spd="slow" advTm="7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3" y="-30837"/>
            <a:ext cx="7118555" cy="13490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Genetic Programming Setup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72EB48-DBD2-BE2B-F788-A9096642C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5573" y="1612490"/>
            <a:ext cx="11090788" cy="524551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Framework: 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Used DEAP library for implementation.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Input: 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Pre-processed datasets X_train_transformed and X_test_transformed.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Fitness Function: 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Maximized accuracy of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Primitive 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Mathematical functions (e.g., add, multiply) and trigonometric functions (e.g., sin, cos).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Initialization: 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Half-and-half method for diverse expression trees.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F47F87-45CD-4328-3767-89AD468FA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66"/>
    </mc:Choice>
    <mc:Fallback>
      <p:transition spd="slow" advTm="7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835742"/>
            <a:ext cx="8042787" cy="70792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Methodology - Evolution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277" y="1661652"/>
            <a:ext cx="11238271" cy="46946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Individuals: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Represented as mathematical function trees.</a:t>
            </a:r>
          </a:p>
          <a:p>
            <a:endParaRPr lang="en-US" sz="24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Genetic Operators:</a:t>
            </a:r>
          </a:p>
          <a:p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        Crossover: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Combined parts of two parents.</a:t>
            </a:r>
          </a:p>
          <a:p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        Mutation: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Introduced variations.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Selection: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Tournament selection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Iteration: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Evolved over num_generations with evaluations and replacements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Evaluation: 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Accuracy score calculated as the fitness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  Final Model</a:t>
            </a:r>
            <a:r>
              <a:rPr lang="en-US" sz="24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: Best individual selected for predictions.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E5AF96-E8F9-FA13-4830-21923ECEB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53"/>
    </mc:Choice>
    <mc:Fallback>
      <p:transition spd="slow" advTm="5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33" y="1111046"/>
            <a:ext cx="10551488" cy="36379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Experimental Setups and Results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86EC3-EE14-EE78-FA5A-9EE0ADF1ACF9}"/>
              </a:ext>
            </a:extLst>
          </p:cNvPr>
          <p:cNvSpPr txBox="1"/>
          <p:nvPr/>
        </p:nvSpPr>
        <p:spPr>
          <a:xfrm>
            <a:off x="619433" y="1474840"/>
            <a:ext cx="1055148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Setup 1: 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crossover_prob = 0.7,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mutation_prob = 0.3 →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Accuracy: 67.91%.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Setup 2: </a:t>
            </a:r>
          </a:p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crossover_prob = 0.8,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mutation_prob = 0.2 →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Accuracy: 67.45%.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Setup 3 (Best): </a:t>
            </a:r>
          </a:p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crossover_prob = 0.6,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mutation_prob = 0.4 →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Accuracy: 68.49%.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Outcome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Best results with balanced probabilities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D44672-74A1-343E-E12C-787CE1479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47"/>
    </mc:Choice>
    <mc:Fallback>
      <p:transition spd="slow" advTm="5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7" y="1152771"/>
            <a:ext cx="10673714" cy="84630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and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DB54178-F72C-816E-C928-C7E4AEFF6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428" y="1999072"/>
            <a:ext cx="10550012" cy="4116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 Accuracy: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72.59%.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</a:t>
            </a:r>
            <a:r>
              <a:rPr lang="en-US" sz="24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Best achieved 68.49% on Kaggle.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Analysis:                                                                               </a:t>
            </a:r>
            <a:r>
              <a:rPr lang="en-US" sz="24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detected </a:t>
            </a: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patterns,</a:t>
            </a:r>
            <a:r>
              <a:rPr lang="en-US" sz="24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but overfitting was noted.                  Best results from a balanced crossover and mutation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Challenges: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Overfitting common in complex models.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A75EC1-8714-C12F-50D4-93B85DF3D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03"/>
    </mc:Choice>
    <mc:Fallback>
      <p:transition spd="slow" advTm="65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2177"/>
            <a:ext cx="9392444" cy="1325563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 and Future Scope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EFE0262-5457-96A1-4548-81444794C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89472"/>
            <a:ext cx="9045677" cy="40430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Conclusion: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GP can effectively find non-linear patterns for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Directions: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Advanced Strategies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Multi-objective optimization for better balance.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Alternative Fitness Functions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Improve evolutionary search.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Ensemble Techniques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Combine multiple GP models.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Domain Expansion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Test GP on high-dimensional datasets.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Hybrid Approaches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Integrate GP with deep learning.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87B88A-C2E0-290B-4E1E-67B0D8540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47"/>
    </mc:Choice>
    <mc:Fallback>
      <p:transition spd="slow" advTm="7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8434662F61D44D82173C80A9877473" ma:contentTypeVersion="1" ma:contentTypeDescription="Create a new document." ma:contentTypeScope="" ma:versionID="0f15f3f4c224d5e19ea02b54d6046f83">
  <xsd:schema xmlns:xsd="http://www.w3.org/2001/XMLSchema" xmlns:xs="http://www.w3.org/2001/XMLSchema" xmlns:p="http://schemas.microsoft.com/office/2006/metadata/properties" xmlns:ns3="8d0a6e1a-f8d8-41d5-b244-fb9d344a946d" targetNamespace="http://schemas.microsoft.com/office/2006/metadata/properties" ma:root="true" ma:fieldsID="cfa7932a4255600de2d0bb12fc332fa6" ns3:_="">
    <xsd:import namespace="8d0a6e1a-f8d8-41d5-b244-fb9d344a946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a6e1a-f8d8-41d5-b244-fb9d344a946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C32747-AEEB-4AC0-8CAB-FF9EDA203A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0a6e1a-f8d8-41d5-b244-fb9d344a94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FFFA3F-0FB5-4ED3-8906-A15B16577F44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8d0a6e1a-f8d8-41d5-b244-fb9d344a946d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411</TotalTime>
  <Words>616</Words>
  <Application>Microsoft Office PowerPoint</Application>
  <PresentationFormat>Widescreen</PresentationFormat>
  <Paragraphs>91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Monoline</vt:lpstr>
      <vt:lpstr>MSc in Artificial Intelligence and Machine Learning  CS6271 - Evolutionary Algorithms and Humanoid Robotics 2024  Final Project   </vt:lpstr>
      <vt:lpstr>INTRODUCTION </vt:lpstr>
      <vt:lpstr>DATA EXPLORATION </vt:lpstr>
      <vt:lpstr>PowerPoint Presentation</vt:lpstr>
      <vt:lpstr>Genetic Programming Setup</vt:lpstr>
      <vt:lpstr>Methodology - Evolution Process</vt:lpstr>
      <vt:lpstr>Experimental Setups and Results </vt:lpstr>
      <vt:lpstr>Results and Discussion</vt:lpstr>
      <vt:lpstr>Conclusion and Future Scope </vt:lpstr>
      <vt:lpstr>Project by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ULStudent:RISHI VARDHAN REDDY.KANKANALA</dc:creator>
  <cp:lastModifiedBy>ULStudent:KEDHAR EASHWAR.SEETAMMAGARI</cp:lastModifiedBy>
  <cp:revision>9</cp:revision>
  <dcterms:created xsi:type="dcterms:W3CDTF">2024-11-14T14:12:18Z</dcterms:created>
  <dcterms:modified xsi:type="dcterms:W3CDTF">2024-11-16T12:28:28Z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0x0101000C8434662F61D44D82173C80A9877473</vt:lpwstr>
  </property>
</Properties>
</file>